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5"/>
  </p:notesMasterIdLst>
  <p:sldIdLst>
    <p:sldId id="337" r:id="rId2"/>
    <p:sldId id="257" r:id="rId3"/>
    <p:sldId id="338" r:id="rId4"/>
    <p:sldId id="258" r:id="rId5"/>
    <p:sldId id="259" r:id="rId6"/>
    <p:sldId id="260" r:id="rId7"/>
    <p:sldId id="322" r:id="rId8"/>
    <p:sldId id="261" r:id="rId9"/>
    <p:sldId id="339" r:id="rId10"/>
    <p:sldId id="323" r:id="rId11"/>
    <p:sldId id="263" r:id="rId12"/>
    <p:sldId id="264" r:id="rId13"/>
    <p:sldId id="303" r:id="rId14"/>
    <p:sldId id="304" r:id="rId15"/>
    <p:sldId id="324" r:id="rId16"/>
    <p:sldId id="305" r:id="rId17"/>
    <p:sldId id="325" r:id="rId18"/>
    <p:sldId id="306" r:id="rId19"/>
    <p:sldId id="326" r:id="rId20"/>
    <p:sldId id="327" r:id="rId21"/>
    <p:sldId id="307" r:id="rId22"/>
    <p:sldId id="329" r:id="rId23"/>
    <p:sldId id="328" r:id="rId24"/>
    <p:sldId id="310" r:id="rId25"/>
    <p:sldId id="330" r:id="rId26"/>
    <p:sldId id="311" r:id="rId27"/>
    <p:sldId id="331" r:id="rId28"/>
    <p:sldId id="312" r:id="rId29"/>
    <p:sldId id="333" r:id="rId30"/>
    <p:sldId id="332" r:id="rId31"/>
    <p:sldId id="313" r:id="rId32"/>
    <p:sldId id="334" r:id="rId33"/>
    <p:sldId id="314" r:id="rId34"/>
    <p:sldId id="340" r:id="rId35"/>
    <p:sldId id="315" r:id="rId36"/>
    <p:sldId id="316" r:id="rId37"/>
    <p:sldId id="317" r:id="rId38"/>
    <p:sldId id="335" r:id="rId39"/>
    <p:sldId id="336" r:id="rId40"/>
    <p:sldId id="319" r:id="rId41"/>
    <p:sldId id="320" r:id="rId42"/>
    <p:sldId id="321" r:id="rId43"/>
    <p:sldId id="302" r:id="rId44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089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4EE61CB-5B69-4D8A-B951-464C4C03039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557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5097-B0FF-483B-A4A9-4E3B707AC608}" type="slidenum">
              <a:rPr lang="tr-TR" altLang="tr-TR" smtClean="0"/>
              <a:pPr/>
              <a:t>‹#›</a:t>
            </a:fld>
            <a:endParaRPr lang="tr-TR" alt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1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FB2C-7408-4E6C-8C5B-88D1CC0E1B1B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9648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FE32-915F-43DD-A6AD-3FBA213F3EB1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1353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56F014-9081-4F22-AA3F-4D2FFA1DDC8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31229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F245-A0F6-4057-B101-A463D98BA382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20508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9F15-2DF9-4BD1-A0B5-BCA5E16991E4}" type="slidenum">
              <a:rPr lang="tr-TR" altLang="tr-TR" smtClean="0"/>
              <a:pPr/>
              <a:t>‹#›</a:t>
            </a:fld>
            <a:endParaRPr lang="tr-TR" alt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21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FC22-9029-4E39-A873-7E6031DEEF53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52238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E432-C6C9-48F3-AD52-0E3DE5DD2B53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26885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9E93-B3C4-45DB-8E86-52B77BBF2544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95726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D9AE-CF54-4774-B6A9-29D47506DACF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6063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8F7395-E49E-4B72-9A9F-F2D17D170AF9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97325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D5CD-8FAD-4DCA-8A1B-964A0E0C1484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778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676A82A-69BD-4450-AB7E-1242FF1846E4}" type="slidenum">
              <a:rPr lang="tr-TR" altLang="tr-TR" smtClean="0"/>
              <a:pPr/>
              <a:t>‹#›</a:t>
            </a:fld>
            <a:endParaRPr lang="tr-TR" alt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59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google.com.tr/imgres?imgurl=http://img236.imageshack.us/img236/8809/tp20crying20boy20smallsk0.jpg&amp;imgrefurl=http://www.erenet.net/modules.php?file%3Dviewtopic%26name%3DForums%26p%3D25079&amp;h=313&amp;w=418&amp;sz=16&amp;hl=tr&amp;start=11&amp;um=1&amp;tbnid=F6e0_MhWlEH-TM:&amp;tbnh=94&amp;tbnw=125&amp;prev=/images?q%3Da%C4%9Flayan%2B%C3%A7ocuk%2Bresmi%26um%3D1%26hl%3Dtr%26sa%3DN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://images.google.com.tr/imgres?imgurl=http://www.ntvmsnbc.com/news/77876.jpg&amp;imgrefurl=http://www.yeniforum.gen.tr/cocuklar-ve-aile-ici-egitim-t95895.html&amp;h=215&amp;w=213&amp;sz=11&amp;hl=tr&amp;start=52&amp;um=1&amp;tbnid=DpJg6K39wf8DeM:&amp;tbnh=106&amp;tbnw=105&amp;prev=/images?q%3D%2B%C3%A7ocuk%2Bve%2Baile%26start%3D40%26ndsp%3D20%26um%3D1%26hl%3Dtr%26sa%3DN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hyperlink" Target="http://www.istanbulsaglik.gov.tr/w/sb/acsap/resim/anacocuk.jpg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hyperlink" Target="http://images.google.com.tr/imgres?imgurl=http://www.velimeseso.saglik.gov.tr/aile_planlamasi/images/hedeflerimiz01.jpg&amp;imgrefurl=http://www.velimeseso.saglik.gov.tr/aile_planlamasi/aile_planlamasi.htm&amp;h=261&amp;w=300&amp;sz=16&amp;hl=tr&amp;start=34&amp;um=1&amp;tbnid=82NcAHGueLaneM:&amp;tbnh=101&amp;tbnw=116&amp;prev=/images?q%3D%C3%A7ocuk%2Bve%2Baile%26start%3D20%26ndsp%3D20%26um%3D1%26hl%3Dtr%26sa%3DN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google.com.tr/url?sa=i&amp;rct=j&amp;q=bebek&amp;source=images&amp;cd=&amp;cad=rja&amp;docid=6XWBev4oC5CctM&amp;tbnid=MPIDkSYeIY418M:&amp;ved=0CAUQjRw&amp;url=http://www.tupbebek.name.tr/&amp;ei=bhtCUbqQLsquPJT6gZAM&amp;bvm=bv.43287494,d.ZGU&amp;psig=AFQjCNEXgyv55UWmwzRDdHV5ITaCVOF_Uw&amp;ust=136337327736736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İçerik Yer Tutucusu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tr-TR" altLang="tr-TR" dirty="0" smtClean="0"/>
          </a:p>
          <a:p>
            <a:pPr marL="0" indent="0">
              <a:buFontTx/>
              <a:buNone/>
            </a:pPr>
            <a:endParaRPr lang="tr-TR" altLang="tr-TR" dirty="0" smtClean="0"/>
          </a:p>
          <a:p>
            <a:pPr marL="0" indent="0">
              <a:buFontTx/>
              <a:buNone/>
            </a:pPr>
            <a:r>
              <a:rPr lang="tr-TR" altLang="tr-TR" dirty="0" smtClean="0"/>
              <a:t>	</a:t>
            </a:r>
          </a:p>
          <a:p>
            <a:pPr marL="0" indent="0" algn="ctr">
              <a:buFontTx/>
              <a:buNone/>
            </a:pPr>
            <a:endParaRPr lang="tr-TR" altLang="tr-TR" sz="4000" dirty="0" smtClean="0"/>
          </a:p>
          <a:p>
            <a:pPr marL="0" indent="0" algn="ctr">
              <a:buFontTx/>
              <a:buNone/>
            </a:pPr>
            <a:r>
              <a:rPr lang="tr-TR" altLang="tr-TR" sz="4000" dirty="0" smtClean="0"/>
              <a:t>« Anne-baba olmak zor değildir; ama Anne-babalık etmek zordur»</a:t>
            </a:r>
          </a:p>
          <a:p>
            <a:pPr marL="0" indent="0" algn="ctr">
              <a:buFontTx/>
              <a:buNone/>
            </a:pPr>
            <a:r>
              <a:rPr lang="tr-TR" altLang="tr-TR" sz="4000" dirty="0" smtClean="0"/>
              <a:t>                                           WELL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9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2"/>
            <a:ext cx="8064895" cy="6126163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750" y="282000"/>
            <a:ext cx="4752975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tr-TR" altLang="tr-TR" sz="3000" dirty="0"/>
              <a:t>Çocuğunuza sizin hoşunuza giden şeyin ne olduğunu söyleyin. Olumsuz davranışları her seferinde </a:t>
            </a:r>
            <a:r>
              <a:rPr lang="tr-TR" altLang="tr-TR" sz="3000" dirty="0">
                <a:solidFill>
                  <a:srgbClr val="FF3300"/>
                </a:solidFill>
              </a:rPr>
              <a:t>tutarlı biçimde görmezden gelin</a:t>
            </a:r>
            <a:r>
              <a:rPr lang="tr-TR" altLang="tr-TR" sz="3000" dirty="0"/>
              <a:t>. </a:t>
            </a:r>
            <a:br>
              <a:rPr lang="tr-TR" altLang="tr-TR" sz="3000" dirty="0"/>
            </a:br>
            <a:endParaRPr lang="tr-TR" altLang="tr-TR" sz="3000" dirty="0"/>
          </a:p>
          <a:p>
            <a:pPr eaLnBrk="1" hangingPunct="1"/>
            <a:r>
              <a:rPr lang="tr-TR" altLang="tr-TR" sz="3000" dirty="0"/>
              <a:t>Olumsuz davranışlarıyla ilgi çektiklerinde çocuklar sıklıkla bu durumdan hoşnut olurlar. </a:t>
            </a:r>
            <a:br>
              <a:rPr lang="tr-TR" altLang="tr-TR" sz="3000" dirty="0"/>
            </a:br>
            <a:r>
              <a:rPr lang="tr-TR" altLang="tr-TR" sz="3000" dirty="0"/>
              <a:t/>
            </a:r>
            <a:br>
              <a:rPr lang="tr-TR" altLang="tr-TR" sz="3000" dirty="0"/>
            </a:br>
            <a:endParaRPr lang="tr-TR" altLang="tr-TR" sz="3000" dirty="0"/>
          </a:p>
        </p:txBody>
      </p:sp>
      <p:pic>
        <p:nvPicPr>
          <p:cNvPr id="12291" name="Picture 3" descr="1414-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82000"/>
            <a:ext cx="3630613" cy="5256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sz="half" idx="4294967295"/>
          </p:nvPr>
        </p:nvSpPr>
        <p:spPr>
          <a:xfrm>
            <a:off x="0" y="260350"/>
            <a:ext cx="5435600" cy="5689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tr-TR" altLang="tr-TR" sz="3000" dirty="0" smtClean="0">
              <a:latin typeface="Comic Sans MS" panose="030F0702030302020204" pitchFamily="66" charset="0"/>
            </a:endParaRPr>
          </a:p>
          <a:p>
            <a:pPr eaLnBrk="1" hangingPunct="1"/>
            <a:r>
              <a:rPr lang="tr-TR" altLang="tr-TR" sz="3000" dirty="0" smtClean="0">
                <a:latin typeface="Comic Sans MS" panose="030F0702030302020204" pitchFamily="66" charset="0"/>
              </a:rPr>
              <a:t>Eğer onun şeker yemesini istemiyorsanız bu isteği duymazdan gelin, </a:t>
            </a:r>
            <a:r>
              <a:rPr lang="tr-TR" altLang="tr-TR" sz="3000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hiç pes etmeyin.</a:t>
            </a:r>
            <a:r>
              <a:rPr lang="tr-TR" altLang="tr-TR" sz="3000" dirty="0" smtClean="0">
                <a:solidFill>
                  <a:srgbClr val="FF3300"/>
                </a:solidFill>
              </a:rPr>
              <a:t>.!</a:t>
            </a:r>
            <a:r>
              <a:rPr lang="tr-TR" altLang="tr-TR" sz="3000" dirty="0" smtClean="0">
                <a:latin typeface="Comic Sans MS" panose="030F0702030302020204" pitchFamily="66" charset="0"/>
              </a:rPr>
              <a:t> Bunu her şeker isteyerek ağladığında yapmalısınız.</a:t>
            </a:r>
            <a:br>
              <a:rPr lang="tr-TR" altLang="tr-TR" sz="3000" dirty="0" smtClean="0">
                <a:latin typeface="Comic Sans MS" panose="030F0702030302020204" pitchFamily="66" charset="0"/>
              </a:rPr>
            </a:br>
            <a:r>
              <a:rPr lang="tr-TR" altLang="tr-TR" sz="3000" dirty="0" smtClean="0">
                <a:solidFill>
                  <a:srgbClr val="3333CC"/>
                </a:solidFill>
                <a:latin typeface="Comic Sans MS" panose="030F0702030302020204" pitchFamily="66" charset="0"/>
              </a:rPr>
              <a:t/>
            </a:r>
            <a:br>
              <a:rPr lang="tr-TR" altLang="tr-TR" sz="3000" dirty="0" smtClean="0">
                <a:solidFill>
                  <a:srgbClr val="3333CC"/>
                </a:solidFill>
                <a:latin typeface="Comic Sans MS" panose="030F0702030302020204" pitchFamily="66" charset="0"/>
              </a:rPr>
            </a:br>
            <a:r>
              <a:rPr lang="tr-TR" altLang="tr-TR" sz="3000" dirty="0" smtClean="0">
                <a:solidFill>
                  <a:srgbClr val="3333CC"/>
                </a:solidFill>
                <a:latin typeface="Comic Sans MS" panose="030F0702030302020204" pitchFamily="66" charset="0"/>
              </a:rPr>
              <a:t/>
            </a:r>
            <a:br>
              <a:rPr lang="tr-TR" altLang="tr-TR" sz="3000" dirty="0" smtClean="0">
                <a:solidFill>
                  <a:srgbClr val="3333CC"/>
                </a:solidFill>
                <a:latin typeface="Comic Sans MS" panose="030F0702030302020204" pitchFamily="66" charset="0"/>
              </a:rPr>
            </a:br>
            <a:endParaRPr lang="tr-TR" altLang="tr-TR" sz="3000" dirty="0" smtClean="0">
              <a:solidFill>
                <a:srgbClr val="3333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315" name="Picture 3" descr="Tam boy görünüm için tıklayı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512763"/>
            <a:ext cx="3779837" cy="5184775"/>
          </a:xfr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242374" y="343690"/>
            <a:ext cx="5616575" cy="60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tr-TR" altLang="tr-TR" sz="2300" b="1" dirty="0">
                <a:solidFill>
                  <a:srgbClr val="FF3300"/>
                </a:solidFill>
              </a:rPr>
              <a:t>İSTENMEYEN DAVRANIŞLARI NASIL AZALTIRSINIZ</a:t>
            </a:r>
            <a:r>
              <a:rPr lang="tr-TR" altLang="tr-TR" sz="2300" b="1" dirty="0" smtClean="0">
                <a:solidFill>
                  <a:srgbClr val="FF3300"/>
                </a:solidFill>
              </a:rPr>
              <a:t>?</a:t>
            </a:r>
          </a:p>
          <a:p>
            <a:pPr algn="ctr" eaLnBrk="1" hangingPunct="1"/>
            <a:endParaRPr lang="tr-TR" altLang="tr-TR" sz="2300" dirty="0"/>
          </a:p>
          <a:p>
            <a:pPr algn="ctr" eaLnBrk="1" hangingPunct="1">
              <a:buFontTx/>
              <a:buChar char="•"/>
            </a:pPr>
            <a:r>
              <a:rPr lang="tr-TR" altLang="tr-TR" sz="2300" dirty="0"/>
              <a:t>Sonunda pes edip ödüllendirdiğinizde çocuğun istemediğiniz davranışını sürdürmesini sağlamış olursunuz. </a:t>
            </a:r>
            <a:r>
              <a:rPr lang="tr-TR" altLang="tr-TR" sz="2300" dirty="0">
                <a:solidFill>
                  <a:srgbClr val="FF3300"/>
                </a:solidFill>
              </a:rPr>
              <a:t>Eğer her seferinde şeker almak için çığlık atmasını istemiyorsanız çığlıklarını duymazlıktan gelin</a:t>
            </a:r>
            <a:r>
              <a:rPr lang="tr-TR" altLang="tr-TR" sz="2300" dirty="0"/>
              <a:t> ve böylece sizin söylediğinizi yapan biri olduğunuzu öğrensin</a:t>
            </a:r>
            <a:r>
              <a:rPr lang="tr-TR" altLang="tr-TR" sz="2300" dirty="0" smtClean="0"/>
              <a:t>.</a:t>
            </a:r>
          </a:p>
          <a:p>
            <a:pPr algn="ctr" eaLnBrk="1" hangingPunct="1"/>
            <a:endParaRPr lang="tr-TR" altLang="tr-TR" sz="2300" dirty="0"/>
          </a:p>
          <a:p>
            <a:pPr algn="ctr" eaLnBrk="1" hangingPunct="1">
              <a:buFontTx/>
              <a:buChar char="•"/>
            </a:pPr>
            <a:r>
              <a:rPr lang="tr-TR" altLang="tr-TR" sz="2300" dirty="0"/>
              <a:t>Eğer beş on dakika sonra pes ederseniz eğer o süre boyunca bağırırsa sizin  sonunda boyun eğeceğinizi öğrenecektir. Bu nedenle pes etmeden sonuna kadar gidebilmelisiniz</a:t>
            </a:r>
          </a:p>
        </p:txBody>
      </p:sp>
      <p:pic>
        <p:nvPicPr>
          <p:cNvPr id="14339" name="Picture 6" descr="tp20crying20boy20smallsk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949" y="1484784"/>
            <a:ext cx="3168650" cy="410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MPj043046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44824"/>
            <a:ext cx="3176588" cy="400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Başlık 4"/>
          <p:cNvSpPr>
            <a:spLocks noGrp="1"/>
          </p:cNvSpPr>
          <p:nvPr>
            <p:ph type="title"/>
          </p:nvPr>
        </p:nvSpPr>
        <p:spPr>
          <a:xfrm>
            <a:off x="539552" y="2226804"/>
            <a:ext cx="5051425" cy="3240360"/>
          </a:xfrm>
        </p:spPr>
        <p:txBody>
          <a:bodyPr>
            <a:noAutofit/>
          </a:bodyPr>
          <a:lstStyle/>
          <a:p>
            <a:r>
              <a:rPr lang="tr-TR" altLang="tr-TR" sz="3600" dirty="0" smtClean="0">
                <a:latin typeface="Comic Sans MS" panose="030F0702030302020204" pitchFamily="66" charset="0"/>
              </a:rPr>
              <a:t>Çocuğunuza yaşına ve </a:t>
            </a:r>
            <a:r>
              <a:rPr lang="tr-TR" altLang="tr-TR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gelişimine uygun yapabileceği sorumluluklar </a:t>
            </a:r>
            <a:r>
              <a:rPr lang="tr-TR" altLang="tr-TR" sz="3600" dirty="0" smtClean="0">
                <a:latin typeface="Comic Sans MS" panose="030F0702030302020204" pitchFamily="66" charset="0"/>
              </a:rPr>
              <a:t>verin ve bu davranışlarını </a:t>
            </a:r>
            <a:r>
              <a:rPr lang="tr-TR" altLang="tr-TR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hemen ödüllendirin.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547664" y="634097"/>
            <a:ext cx="62646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altLang="tr-TR" sz="3000" b="1" dirty="0" smtClean="0">
                <a:solidFill>
                  <a:srgbClr val="FF3300"/>
                </a:solidFill>
              </a:rPr>
              <a:t>Yapabilecekleri Sorumluluklar Verin..</a:t>
            </a:r>
            <a:endParaRPr lang="tr-TR" altLang="tr-TR" sz="3000" dirty="0"/>
          </a:p>
          <a:p>
            <a:pPr algn="ctr">
              <a:defRPr/>
            </a:pPr>
            <a:endParaRPr lang="tr-TR" sz="3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8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80210"/>
            <a:ext cx="8351838" cy="6157102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96762" y="764704"/>
            <a:ext cx="6192838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marL="342900" indent="-342900">
              <a:defRPr/>
            </a:pPr>
            <a:r>
              <a:rPr lang="tr-TR" sz="2800" b="1" dirty="0">
                <a:solidFill>
                  <a:srgbClr val="FF3300"/>
                </a:solidFill>
              </a:rPr>
              <a:t>NASIL DAVRANAN BİR ÇOCUK İSTERSİNİZ</a:t>
            </a:r>
          </a:p>
          <a:p>
            <a:pPr marL="342900" indent="-342900">
              <a:defRPr/>
            </a:pPr>
            <a:endParaRPr lang="tr-TR" sz="2800" dirty="0">
              <a:solidFill>
                <a:srgbClr val="FF3300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tr-TR" sz="2800" b="1" u="sng" dirty="0"/>
              <a:t>Net ve açık kurallar koyun: </a:t>
            </a:r>
            <a:endParaRPr lang="tr-TR" sz="2800" b="1" u="sng" dirty="0" smtClean="0"/>
          </a:p>
          <a:p>
            <a:pPr>
              <a:defRPr/>
            </a:pPr>
            <a:r>
              <a:rPr lang="tr-TR" sz="2800" dirty="0" smtClean="0"/>
              <a:t>Örneğin </a:t>
            </a:r>
            <a:r>
              <a:rPr lang="tr-TR" sz="2800" dirty="0">
                <a:solidFill>
                  <a:srgbClr val="FF3300"/>
                </a:solidFill>
              </a:rPr>
              <a:t>yatağa yatış saati</a:t>
            </a:r>
            <a:r>
              <a:rPr lang="tr-TR" sz="2800" dirty="0"/>
              <a:t>, yemek zamanları belli değişmez düzen içinde gerçekleşsin. Bu tür bir değişmezlik çocuğun kendini güvende hissetmesini sağlar. </a:t>
            </a:r>
          </a:p>
          <a:p>
            <a:pPr>
              <a:defRPr/>
            </a:pPr>
            <a:endParaRPr lang="tr-TR" sz="2800" dirty="0"/>
          </a:p>
          <a:p>
            <a:pPr marL="342900" indent="-342900">
              <a:defRPr/>
            </a:pPr>
            <a:r>
              <a:rPr lang="tr-TR" sz="2800" dirty="0"/>
              <a:t>2. </a:t>
            </a:r>
            <a:r>
              <a:rPr lang="tr-TR" sz="2800" u="sng" dirty="0"/>
              <a:t>Yapmasını istediğiniz</a:t>
            </a:r>
            <a:r>
              <a:rPr lang="tr-TR" sz="2800" u="sng" dirty="0">
                <a:solidFill>
                  <a:srgbClr val="FF3300"/>
                </a:solidFill>
              </a:rPr>
              <a:t> </a:t>
            </a:r>
            <a:r>
              <a:rPr lang="tr-TR" sz="2800" u="sng" dirty="0"/>
              <a:t>şeyleri </a:t>
            </a:r>
            <a:r>
              <a:rPr lang="tr-TR" sz="2800" u="sng" dirty="0">
                <a:solidFill>
                  <a:srgbClr val="FF3300"/>
                </a:solidFill>
              </a:rPr>
              <a:t>net </a:t>
            </a:r>
            <a:r>
              <a:rPr lang="tr-TR" sz="2800" u="sng" dirty="0" err="1">
                <a:solidFill>
                  <a:srgbClr val="FF3300"/>
                </a:solidFill>
              </a:rPr>
              <a:t>vetutarlı</a:t>
            </a:r>
            <a:r>
              <a:rPr lang="tr-TR" sz="2800" u="sng" dirty="0">
                <a:solidFill>
                  <a:srgbClr val="FF3300"/>
                </a:solidFill>
              </a:rPr>
              <a:t> biçimde anlatın</a:t>
            </a:r>
          </a:p>
        </p:txBody>
      </p:sp>
      <p:pic>
        <p:nvPicPr>
          <p:cNvPr id="4" name="Picture 3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336" y="2204944"/>
            <a:ext cx="2664146" cy="373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1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8352928" cy="6120680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179512" y="421079"/>
            <a:ext cx="5329237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tr-TR" altLang="tr-TR" dirty="0"/>
              <a:t>3. </a:t>
            </a:r>
            <a:r>
              <a:rPr lang="tr-TR" altLang="tr-TR" b="1" u="sng" dirty="0"/>
              <a:t>Yeni istenen davranışlar öğretin</a:t>
            </a:r>
            <a:r>
              <a:rPr lang="tr-TR" altLang="tr-TR" b="1" u="sng" dirty="0" smtClean="0"/>
              <a:t>:</a:t>
            </a:r>
          </a:p>
          <a:p>
            <a:pPr algn="ctr" eaLnBrk="1" hangingPunct="1"/>
            <a:endParaRPr lang="tr-TR" altLang="tr-TR" dirty="0"/>
          </a:p>
          <a:p>
            <a:pPr algn="ctr" eaLnBrk="1" hangingPunct="1"/>
            <a:r>
              <a:rPr lang="tr-TR" altLang="tr-TR" dirty="0"/>
              <a:t>a) </a:t>
            </a:r>
            <a:r>
              <a:rPr lang="tr-TR" altLang="tr-TR" b="1" u="sng" dirty="0"/>
              <a:t>Yönlendirme:</a:t>
            </a:r>
            <a:r>
              <a:rPr lang="tr-TR" altLang="tr-TR" dirty="0"/>
              <a:t> </a:t>
            </a:r>
            <a:r>
              <a:rPr lang="tr-TR" altLang="tr-TR" dirty="0">
                <a:solidFill>
                  <a:srgbClr val="FF3300"/>
                </a:solidFill>
              </a:rPr>
              <a:t>Göstererek, yardımcı olarak ve yapabilmesine izin vererek</a:t>
            </a:r>
            <a:r>
              <a:rPr lang="tr-TR" altLang="tr-TR" dirty="0"/>
              <a:t> yeni bir davranış öğretebilirsiniz</a:t>
            </a:r>
          </a:p>
          <a:p>
            <a:pPr algn="ctr" eaLnBrk="1" hangingPunct="1"/>
            <a:r>
              <a:rPr lang="tr-TR" altLang="tr-TR" dirty="0"/>
              <a:t>b) </a:t>
            </a:r>
            <a:r>
              <a:rPr lang="tr-TR" altLang="tr-TR" b="1" u="sng" dirty="0"/>
              <a:t>Her seferde tek bir adım: </a:t>
            </a:r>
            <a:r>
              <a:rPr lang="tr-TR" altLang="tr-TR" dirty="0"/>
              <a:t>Zor işleri daha küçük adımlara bölerek çocuğun her seferde bir adım öğrenmesini sağlayabilirsiniz.</a:t>
            </a:r>
          </a:p>
          <a:p>
            <a:pPr algn="ctr" eaLnBrk="1" hangingPunct="1"/>
            <a:r>
              <a:rPr lang="tr-TR" altLang="tr-TR" dirty="0"/>
              <a:t>c) </a:t>
            </a:r>
            <a:r>
              <a:rPr lang="tr-TR" altLang="tr-TR" b="1" u="sng" dirty="0"/>
              <a:t>Başkalarından öğrenme:</a:t>
            </a:r>
            <a:r>
              <a:rPr lang="tr-TR" altLang="tr-TR" dirty="0"/>
              <a:t> Çocuklar anne babalarını örnek alır onlar gibi davranırlar.</a:t>
            </a:r>
          </a:p>
          <a:p>
            <a:pPr algn="ctr" eaLnBrk="1" hangingPunct="1"/>
            <a:r>
              <a:rPr lang="tr-TR" altLang="tr-TR" dirty="0"/>
              <a:t>d) </a:t>
            </a:r>
            <a:r>
              <a:rPr lang="tr-TR" altLang="tr-TR" b="1" u="sng" dirty="0"/>
              <a:t>Çocuğunuzun sizin istediğiniz gibi </a:t>
            </a:r>
            <a:r>
              <a:rPr lang="tr-TR" altLang="tr-TR" b="1" u="sng" dirty="0" err="1"/>
              <a:t>birşey</a:t>
            </a:r>
            <a:r>
              <a:rPr lang="tr-TR" altLang="tr-TR" b="1" u="sng" dirty="0"/>
              <a:t> yaptığını </a:t>
            </a:r>
            <a:r>
              <a:rPr lang="tr-TR" altLang="tr-TR" b="1" u="sng" dirty="0" err="1"/>
              <a:t>farketmeye</a:t>
            </a:r>
            <a:r>
              <a:rPr lang="tr-TR" altLang="tr-TR" b="1" u="sng" dirty="0"/>
              <a:t> dikkat edin </a:t>
            </a:r>
            <a:r>
              <a:rPr lang="tr-TR" altLang="tr-TR" dirty="0"/>
              <a:t>ve onu hemen övün.</a:t>
            </a:r>
          </a:p>
        </p:txBody>
      </p:sp>
      <p:pic>
        <p:nvPicPr>
          <p:cNvPr id="19459" name="Picture 5" descr="gg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64905"/>
            <a:ext cx="3327400" cy="465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0"/>
            <a:ext cx="8136706" cy="6237312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3528" y="51585"/>
            <a:ext cx="8820472" cy="1223963"/>
          </a:xfrm>
        </p:spPr>
        <p:txBody>
          <a:bodyPr/>
          <a:lstStyle/>
          <a:p>
            <a:pPr algn="ctr" eaLnBrk="1" hangingPunct="1"/>
            <a:r>
              <a:rPr lang="tr-TR" altLang="tr-TR" sz="4000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ÇOCUKLARDA DAVRANIŞ YÖNETİMİ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427543" y="5695487"/>
            <a:ext cx="3744913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tr-TR" sz="2000" kern="0" dirty="0" smtClean="0">
                <a:solidFill>
                  <a:srgbClr val="3333CC"/>
                </a:solidFill>
                <a:latin typeface="Comic Sans MS" pitchFamily="66" charset="0"/>
              </a:rPr>
              <a:t>FERHAT BAYOĞLU</a:t>
            </a:r>
          </a:p>
          <a:p>
            <a:pPr eaLnBrk="1" hangingPunct="1">
              <a:defRPr/>
            </a:pPr>
            <a:r>
              <a:rPr lang="tr-TR" sz="2000" kern="0" dirty="0" smtClean="0">
                <a:solidFill>
                  <a:srgbClr val="3333CC"/>
                </a:solidFill>
                <a:latin typeface="Comic Sans MS" pitchFamily="66" charset="0"/>
              </a:rPr>
              <a:t>Uzm.Psk.Danışman</a:t>
            </a:r>
            <a:endParaRPr lang="tr-TR" sz="2000" kern="0" dirty="0" smtClean="0">
              <a:solidFill>
                <a:srgbClr val="3333CC"/>
              </a:solidFill>
              <a:latin typeface="Comic Sans MS" pitchFamily="66" charset="0"/>
            </a:endParaRPr>
          </a:p>
        </p:txBody>
      </p:sp>
      <p:pic>
        <p:nvPicPr>
          <p:cNvPr id="3078" name="Picture 6" descr="http://cdn.komikler.com/k/komik-resim/000/116/283/116283-nutella_canavari_d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385" y="1275548"/>
            <a:ext cx="6202758" cy="441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4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08" y="44262"/>
            <a:ext cx="8424936" cy="6237312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395536" y="37233"/>
            <a:ext cx="4537075" cy="62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tr-TR" altLang="tr-TR" b="1" dirty="0">
                <a:solidFill>
                  <a:srgbClr val="FF3300"/>
                </a:solidFill>
              </a:rPr>
              <a:t>ÇOCUĞUNUZA DUYGULARIYLA NASIL BAŞ EDECEĞİNİ ÖĞRETİN</a:t>
            </a:r>
          </a:p>
          <a:p>
            <a:pPr eaLnBrk="1" hangingPunct="1"/>
            <a:endParaRPr lang="tr-TR" altLang="tr-TR" dirty="0">
              <a:solidFill>
                <a:srgbClr val="FF3300"/>
              </a:solidFill>
            </a:endParaRPr>
          </a:p>
          <a:p>
            <a:pPr eaLnBrk="1" hangingPunct="1"/>
            <a:r>
              <a:rPr lang="tr-TR" altLang="tr-TR" dirty="0"/>
              <a:t>1. Çocuğunuzun size anlattıklarını </a:t>
            </a:r>
            <a:r>
              <a:rPr lang="tr-TR" altLang="tr-TR" dirty="0">
                <a:solidFill>
                  <a:srgbClr val="FF3300"/>
                </a:solidFill>
              </a:rPr>
              <a:t>dikkatle ve sessizce</a:t>
            </a:r>
            <a:r>
              <a:rPr lang="tr-TR" altLang="tr-TR" dirty="0"/>
              <a:t> dinleyin</a:t>
            </a:r>
          </a:p>
          <a:p>
            <a:pPr eaLnBrk="1" hangingPunct="1"/>
            <a:r>
              <a:rPr lang="tr-TR" altLang="tr-TR" dirty="0"/>
              <a:t>2. Onların </a:t>
            </a:r>
            <a:r>
              <a:rPr lang="tr-TR" altLang="tr-TR" dirty="0">
                <a:solidFill>
                  <a:srgbClr val="FF3300"/>
                </a:solidFill>
              </a:rPr>
              <a:t>duygularını anladığınızı kısaca ifade</a:t>
            </a:r>
            <a:r>
              <a:rPr lang="tr-TR" altLang="tr-TR" dirty="0"/>
              <a:t> </a:t>
            </a:r>
            <a:r>
              <a:rPr lang="tr-TR" altLang="tr-TR" dirty="0">
                <a:solidFill>
                  <a:srgbClr val="FF3300"/>
                </a:solidFill>
              </a:rPr>
              <a:t>edin</a:t>
            </a:r>
            <a:r>
              <a:rPr lang="tr-TR" altLang="tr-TR" dirty="0"/>
              <a:t> </a:t>
            </a:r>
            <a:r>
              <a:rPr lang="tr-TR" altLang="tr-TR" dirty="0" smtClean="0"/>
              <a:t>(evet</a:t>
            </a:r>
            <a:r>
              <a:rPr lang="tr-TR" altLang="tr-TR" dirty="0"/>
              <a:t>, anladım gibi)</a:t>
            </a:r>
          </a:p>
          <a:p>
            <a:pPr eaLnBrk="1" hangingPunct="1"/>
            <a:r>
              <a:rPr lang="tr-TR" altLang="tr-TR" dirty="0"/>
              <a:t>3. Çocuğunuzun tanımlamaya çalıştığı duygusunun adını koyun. (çok kırılmış olmalısın vs.. gibi)</a:t>
            </a:r>
          </a:p>
          <a:p>
            <a:pPr eaLnBrk="1" hangingPunct="1"/>
            <a:r>
              <a:rPr lang="tr-TR" altLang="tr-TR" dirty="0"/>
              <a:t>Unutmayın : </a:t>
            </a:r>
            <a:r>
              <a:rPr lang="tr-TR" altLang="tr-TR" u="sng" dirty="0"/>
              <a:t>Tüm duygular kabul edilebilir ancak bazı davranışlar kabul edilemez ve sınırlanmalıdır.</a:t>
            </a:r>
          </a:p>
        </p:txBody>
      </p:sp>
      <p:pic>
        <p:nvPicPr>
          <p:cNvPr id="55301" name="Picture 5" descr="MCj0233052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404665"/>
            <a:ext cx="3443288" cy="554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11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208911" cy="6009531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12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294"/>
            <a:ext cx="8208911" cy="6096001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179512" y="332656"/>
            <a:ext cx="6950075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tr-TR" altLang="tr-TR" b="1" dirty="0">
                <a:solidFill>
                  <a:srgbClr val="FF3300"/>
                </a:solidFill>
              </a:rPr>
              <a:t>SORUNLARLA BAŞETMEK İÇİN NE YAPABİLİRSİNİZ</a:t>
            </a:r>
            <a:r>
              <a:rPr lang="tr-TR" altLang="tr-TR" b="1" dirty="0" smtClean="0">
                <a:solidFill>
                  <a:srgbClr val="FF3300"/>
                </a:solidFill>
              </a:rPr>
              <a:t>?</a:t>
            </a:r>
          </a:p>
          <a:p>
            <a:pPr eaLnBrk="1" hangingPunct="1"/>
            <a:endParaRPr lang="tr-TR" altLang="tr-TR" dirty="0">
              <a:solidFill>
                <a:srgbClr val="FF3300"/>
              </a:solidFill>
            </a:endParaRPr>
          </a:p>
          <a:p>
            <a:pPr eaLnBrk="1" hangingPunct="1">
              <a:buFontTx/>
              <a:buAutoNum type="arabicPeriod"/>
            </a:pPr>
            <a:r>
              <a:rPr lang="tr-TR" altLang="tr-TR" dirty="0"/>
              <a:t>Problemi tanımlayın</a:t>
            </a:r>
          </a:p>
          <a:p>
            <a:pPr eaLnBrk="1" hangingPunct="1">
              <a:buFontTx/>
              <a:buAutoNum type="arabicPeriod"/>
            </a:pPr>
            <a:endParaRPr lang="tr-TR" altLang="tr-TR" dirty="0"/>
          </a:p>
          <a:p>
            <a:pPr eaLnBrk="1" hangingPunct="1"/>
            <a:r>
              <a:rPr lang="tr-TR" altLang="tr-TR" dirty="0"/>
              <a:t>2.  Problem ve sizin isteğiniz hakkında bilgi verin</a:t>
            </a:r>
          </a:p>
          <a:p>
            <a:pPr eaLnBrk="1" hangingPunct="1"/>
            <a:endParaRPr lang="tr-TR" altLang="tr-TR" dirty="0"/>
          </a:p>
          <a:p>
            <a:pPr eaLnBrk="1" hangingPunct="1"/>
            <a:r>
              <a:rPr lang="tr-TR" altLang="tr-TR" dirty="0"/>
              <a:t>3. Kendi duygularınızı anlatın</a:t>
            </a:r>
          </a:p>
          <a:p>
            <a:pPr eaLnBrk="1" hangingPunct="1"/>
            <a:endParaRPr lang="tr-TR" altLang="tr-TR" dirty="0"/>
          </a:p>
          <a:p>
            <a:pPr eaLnBrk="1" hangingPunct="1"/>
            <a:r>
              <a:rPr lang="tr-TR" altLang="tr-TR" dirty="0"/>
              <a:t>4. </a:t>
            </a:r>
            <a:r>
              <a:rPr lang="tr-TR" altLang="tr-TR" dirty="0">
                <a:solidFill>
                  <a:srgbClr val="FF3300"/>
                </a:solidFill>
              </a:rPr>
              <a:t>İsteğinizi kısaca tek kelimeyle belirtin</a:t>
            </a:r>
          </a:p>
          <a:p>
            <a:pPr eaLnBrk="1" hangingPunct="1"/>
            <a:endParaRPr lang="tr-TR" altLang="tr-TR" dirty="0"/>
          </a:p>
          <a:p>
            <a:pPr eaLnBrk="1" hangingPunct="1"/>
            <a:endParaRPr lang="tr-TR" altLang="tr-TR" dirty="0"/>
          </a:p>
          <a:p>
            <a:pPr eaLnBrk="1" hangingPunct="1"/>
            <a:endParaRPr lang="tr-TR" altLang="tr-TR" i="1" dirty="0"/>
          </a:p>
        </p:txBody>
      </p:sp>
      <p:pic>
        <p:nvPicPr>
          <p:cNvPr id="25603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4084539"/>
            <a:ext cx="3471243" cy="222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16632"/>
            <a:ext cx="8494830" cy="5976664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251520" y="222249"/>
            <a:ext cx="6877050" cy="591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tr-TR" altLang="tr-TR" b="1" dirty="0">
                <a:solidFill>
                  <a:srgbClr val="FF3300"/>
                </a:solidFill>
              </a:rPr>
              <a:t>CEZALANDIRMAK YERİNE NELERYAPILABİLİR:</a:t>
            </a:r>
          </a:p>
          <a:p>
            <a:pPr eaLnBrk="1" hangingPunct="1"/>
            <a:endParaRPr lang="tr-TR" altLang="tr-TR" dirty="0">
              <a:solidFill>
                <a:srgbClr val="FF3300"/>
              </a:solidFill>
            </a:endParaRPr>
          </a:p>
          <a:p>
            <a:pPr eaLnBrk="1" hangingPunct="1"/>
            <a:r>
              <a:rPr lang="tr-TR" altLang="tr-TR" dirty="0"/>
              <a:t>1. O andaki duygunuzu çocuğun kişiliğine saldırmadan net şekilde anlatın:</a:t>
            </a:r>
          </a:p>
          <a:p>
            <a:pPr eaLnBrk="1" hangingPunct="1"/>
            <a:r>
              <a:rPr lang="tr-TR" altLang="tr-TR" i="1" dirty="0"/>
              <a:t>" </a:t>
            </a:r>
            <a:r>
              <a:rPr lang="tr-TR" altLang="tr-TR" i="1" dirty="0">
                <a:solidFill>
                  <a:srgbClr val="FF3300"/>
                </a:solidFill>
              </a:rPr>
              <a:t>okulda arkadaşının canını yakmana çok üzüldüm."</a:t>
            </a:r>
            <a:endParaRPr lang="tr-TR" altLang="tr-TR" dirty="0">
              <a:solidFill>
                <a:srgbClr val="FF3300"/>
              </a:solidFill>
            </a:endParaRPr>
          </a:p>
          <a:p>
            <a:pPr eaLnBrk="1" hangingPunct="1"/>
            <a:r>
              <a:rPr lang="tr-TR" altLang="tr-TR" dirty="0"/>
              <a:t>2. Kendi beklentinizi ifade edin:</a:t>
            </a:r>
          </a:p>
          <a:p>
            <a:pPr eaLnBrk="1" hangingPunct="1"/>
            <a:r>
              <a:rPr lang="tr-TR" altLang="tr-TR" i="1" dirty="0"/>
              <a:t>" </a:t>
            </a:r>
            <a:r>
              <a:rPr lang="tr-TR" altLang="tr-TR" i="1" dirty="0">
                <a:solidFill>
                  <a:srgbClr val="FF3300"/>
                </a:solidFill>
              </a:rPr>
              <a:t>Bundan sonra arkadaşlarınla daha iyi anlaşacağını umuyorum"</a:t>
            </a:r>
            <a:endParaRPr lang="tr-TR" altLang="tr-TR" dirty="0">
              <a:solidFill>
                <a:srgbClr val="FF3300"/>
              </a:solidFill>
            </a:endParaRPr>
          </a:p>
          <a:p>
            <a:pPr eaLnBrk="1" hangingPunct="1"/>
            <a:r>
              <a:rPr lang="tr-TR" altLang="tr-TR" dirty="0"/>
              <a:t>3. Çocuğa kendini affettirme yolu gösterin:</a:t>
            </a:r>
          </a:p>
          <a:p>
            <a:pPr eaLnBrk="1" hangingPunct="1"/>
            <a:r>
              <a:rPr lang="tr-TR" altLang="tr-TR" i="1" dirty="0"/>
              <a:t>" </a:t>
            </a:r>
            <a:r>
              <a:rPr lang="tr-TR" altLang="tr-TR" i="1" dirty="0">
                <a:solidFill>
                  <a:srgbClr val="FF3300"/>
                </a:solidFill>
              </a:rPr>
              <a:t>Arkadaşına iyi davranarak bir daha onu üzmeyebilirsin"</a:t>
            </a:r>
            <a:endParaRPr lang="tr-TR" altLang="tr-TR" dirty="0">
              <a:solidFill>
                <a:srgbClr val="FF3300"/>
              </a:solidFill>
            </a:endParaRPr>
          </a:p>
          <a:p>
            <a:pPr eaLnBrk="1" hangingPunct="1"/>
            <a:r>
              <a:rPr lang="tr-TR" altLang="tr-TR" dirty="0"/>
              <a:t>4. Çocuğunuza seçme şansı verin</a:t>
            </a:r>
          </a:p>
          <a:p>
            <a:pPr eaLnBrk="1" hangingPunct="1"/>
            <a:endParaRPr lang="tr-TR" altLang="tr-TR" dirty="0"/>
          </a:p>
          <a:p>
            <a:pPr eaLnBrk="1" hangingPunct="1"/>
            <a:r>
              <a:rPr lang="tr-TR" altLang="tr-TR" i="1" dirty="0"/>
              <a:t>" 5. Problemi çözmek için beraber çalışın.</a:t>
            </a:r>
          </a:p>
        </p:txBody>
      </p:sp>
      <p:pic>
        <p:nvPicPr>
          <p:cNvPr id="27651" name="Picture 5" descr="MCj023260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75" y="765175"/>
            <a:ext cx="2174875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13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24936" cy="5923533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179388" y="1212562"/>
            <a:ext cx="5867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tr-TR" altLang="tr-TR" dirty="0"/>
          </a:p>
          <a:p>
            <a:pPr eaLnBrk="1" hangingPunct="1"/>
            <a:r>
              <a:rPr lang="tr-TR" altLang="tr-TR" sz="3000" dirty="0"/>
              <a:t>Olumsuz bir davranışta bulunan çocuğunuza; o an siz de meydana gelen kendi </a:t>
            </a:r>
            <a:r>
              <a:rPr lang="tr-TR" altLang="tr-TR" sz="3000" dirty="0" smtClean="0"/>
              <a:t>duygularınızı özelikle ‘</a:t>
            </a:r>
            <a:r>
              <a:rPr lang="tr-TR" altLang="tr-TR" sz="3000" dirty="0" smtClean="0">
                <a:solidFill>
                  <a:srgbClr val="FF0000"/>
                </a:solidFill>
              </a:rPr>
              <a:t>ben dilini</a:t>
            </a:r>
            <a:r>
              <a:rPr lang="tr-TR" altLang="tr-TR" sz="3000" dirty="0" smtClean="0"/>
              <a:t>’ kullanarak anlatın</a:t>
            </a:r>
            <a:r>
              <a:rPr lang="tr-TR" altLang="tr-TR" sz="3000" dirty="0"/>
              <a:t>…</a:t>
            </a:r>
          </a:p>
          <a:p>
            <a:pPr eaLnBrk="1" hangingPunct="1"/>
            <a:endParaRPr lang="tr-TR" altLang="tr-TR" sz="3000" i="1" dirty="0"/>
          </a:p>
        </p:txBody>
      </p:sp>
      <p:pic>
        <p:nvPicPr>
          <p:cNvPr id="60421" name="Picture 5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8" y="1183797"/>
            <a:ext cx="3097212" cy="426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04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1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88640"/>
            <a:ext cx="8424863" cy="6165304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>
            <a:off x="1042988" y="476250"/>
            <a:ext cx="7705476" cy="3529013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itchFamily="34" charset="0"/>
              <a:buChar char="•"/>
              <a:defRPr/>
            </a:pPr>
            <a:endParaRPr lang="tr-TR" dirty="0" smtClean="0"/>
          </a:p>
          <a:p>
            <a:pPr marL="457200" indent="-457200" algn="l">
              <a:buFont typeface="Arial" pitchFamily="34" charset="0"/>
              <a:buChar char="•"/>
              <a:defRPr/>
            </a:pPr>
            <a:r>
              <a:rPr lang="tr-TR" sz="2800" dirty="0" smtClean="0">
                <a:latin typeface="Comic Sans MS" panose="030F0702030302020204" pitchFamily="66" charset="0"/>
              </a:rPr>
              <a:t>Çocuğunuzda istediğiniz davranışı nasıl artırırsınız?</a:t>
            </a:r>
          </a:p>
          <a:p>
            <a:pPr marL="457200" indent="-457200" algn="l">
              <a:buFont typeface="Arial" pitchFamily="34" charset="0"/>
              <a:buChar char="•"/>
              <a:defRPr/>
            </a:pPr>
            <a:endParaRPr lang="tr-TR" sz="2800" dirty="0" smtClean="0">
              <a:latin typeface="Comic Sans MS" panose="030F0702030302020204" pitchFamily="66" charset="0"/>
            </a:endParaRPr>
          </a:p>
          <a:p>
            <a:pPr marL="457200" indent="-457200" algn="l">
              <a:buFont typeface="Arial" pitchFamily="34" charset="0"/>
              <a:buChar char="•"/>
              <a:defRPr/>
            </a:pPr>
            <a:r>
              <a:rPr lang="tr-TR" sz="2800" dirty="0" smtClean="0">
                <a:latin typeface="Comic Sans MS" panose="030F0702030302020204" pitchFamily="66" charset="0"/>
              </a:rPr>
              <a:t>İstenmeyen davranışları nasıl azaltırsınız?</a:t>
            </a:r>
          </a:p>
          <a:p>
            <a:pPr marL="457200" indent="-457200" algn="l">
              <a:buFont typeface="Arial" pitchFamily="34" charset="0"/>
              <a:buChar char="•"/>
              <a:defRPr/>
            </a:pPr>
            <a:endParaRPr lang="tr-TR" sz="2800" dirty="0" smtClean="0">
              <a:latin typeface="Comic Sans MS" panose="030F0702030302020204" pitchFamily="66" charset="0"/>
            </a:endParaRPr>
          </a:p>
          <a:p>
            <a:pPr marL="457200" indent="-457200" algn="l">
              <a:buFont typeface="Arial" pitchFamily="34" charset="0"/>
              <a:buChar char="•"/>
              <a:defRPr/>
            </a:pPr>
            <a:r>
              <a:rPr lang="tr-TR" sz="2800" dirty="0" smtClean="0">
                <a:latin typeface="Comic Sans MS" panose="030F0702030302020204" pitchFamily="66" charset="0"/>
              </a:rPr>
              <a:t>Nasıl davranan bir çocuk istersiniz?</a:t>
            </a:r>
          </a:p>
          <a:p>
            <a:pPr algn="l">
              <a:defRPr/>
            </a:pPr>
            <a:endParaRPr lang="tr-TR" dirty="0" smtClean="0"/>
          </a:p>
          <a:p>
            <a:pPr algn="l">
              <a:defRPr/>
            </a:pP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0"/>
            <a:ext cx="8351838" cy="6093295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25413"/>
            <a:ext cx="8229600" cy="1143000"/>
          </a:xfrm>
        </p:spPr>
        <p:txBody>
          <a:bodyPr/>
          <a:lstStyle/>
          <a:p>
            <a:pPr eaLnBrk="1" hangingPunct="1"/>
            <a:r>
              <a:rPr lang="tr-TR" alt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UNUTMAYIN</a:t>
            </a:r>
            <a:r>
              <a:rPr lang="tr-TR" altLang="tr-TR" dirty="0" smtClean="0">
                <a:solidFill>
                  <a:srgbClr val="FF0000"/>
                </a:solidFill>
              </a:rPr>
              <a:t> </a:t>
            </a:r>
            <a:r>
              <a:rPr lang="tr-TR" alt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Kİ!!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268413"/>
            <a:ext cx="8229600" cy="49291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tr-TR" sz="2800" dirty="0" smtClean="0">
                <a:solidFill>
                  <a:srgbClr val="FF3300"/>
                </a:solidFill>
                <a:latin typeface="Comic Sans MS" pitchFamily="66" charset="0"/>
              </a:rPr>
              <a:t>!.</a:t>
            </a:r>
            <a:r>
              <a:rPr lang="tr-TR" sz="2800" dirty="0" smtClean="0">
                <a:latin typeface="Comic Sans MS" pitchFamily="66" charset="0"/>
              </a:rPr>
              <a:t> Çocuk ödüllendirildiğinde başardığını anlayacaktır ve bu onun bu davranışı sürdürmesini güçlendirecektir.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tr-TR" sz="2800" dirty="0" smtClean="0">
              <a:latin typeface="Comic Sans MS" pitchFamily="66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tr-TR" sz="2800" dirty="0" smtClean="0">
                <a:solidFill>
                  <a:srgbClr val="FF3300"/>
                </a:solidFill>
                <a:latin typeface="Comic Sans MS" pitchFamily="66" charset="0"/>
              </a:rPr>
              <a:t>!!.</a:t>
            </a:r>
            <a:r>
              <a:rPr lang="tr-TR" sz="2800" dirty="0" smtClean="0">
                <a:latin typeface="Comic Sans MS" pitchFamily="66" charset="0"/>
              </a:rPr>
              <a:t> Övgü anne babaların da kendilerini iyi hissetmelerini sağlar, </a:t>
            </a:r>
            <a:r>
              <a:rPr lang="tr-TR" sz="2800" dirty="0" smtClean="0">
                <a:solidFill>
                  <a:srgbClr val="FF3300"/>
                </a:solidFill>
                <a:latin typeface="Comic Sans MS" pitchFamily="66" charset="0"/>
              </a:rPr>
              <a:t>devamlı eleştirmek</a:t>
            </a:r>
            <a:r>
              <a:rPr lang="tr-TR" sz="2800" dirty="0" smtClean="0">
                <a:latin typeface="Comic Sans MS" pitchFamily="66" charset="0"/>
              </a:rPr>
              <a:t> ve </a:t>
            </a:r>
            <a:r>
              <a:rPr lang="tr-TR" sz="2800" dirty="0" smtClean="0">
                <a:solidFill>
                  <a:srgbClr val="FF3300"/>
                </a:solidFill>
                <a:latin typeface="Comic Sans MS" pitchFamily="66" charset="0"/>
              </a:rPr>
              <a:t>tehdit etmek</a:t>
            </a:r>
            <a:r>
              <a:rPr lang="tr-TR" sz="2800" dirty="0" smtClean="0">
                <a:latin typeface="Comic Sans MS" pitchFamily="66" charset="0"/>
              </a:rPr>
              <a:t> anne babaların da kendilerini kötü hissetmelerini sağlar.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tr-TR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tr-TR" sz="2800" dirty="0" smtClean="0">
                <a:solidFill>
                  <a:srgbClr val="FF3300"/>
                </a:solidFill>
                <a:latin typeface="Comic Sans MS" pitchFamily="66" charset="0"/>
              </a:rPr>
              <a:t>!!!.</a:t>
            </a:r>
            <a:r>
              <a:rPr lang="tr-TR" sz="2800" dirty="0" smtClean="0">
                <a:latin typeface="Comic Sans MS" pitchFamily="66" charset="0"/>
              </a:rPr>
              <a:t> İstediğiniz davranışı övün ve istemediğiniz davranışı görmezden gelin.</a:t>
            </a:r>
            <a:br>
              <a:rPr lang="tr-TR" sz="2800" dirty="0" smtClean="0">
                <a:latin typeface="Comic Sans MS" pitchFamily="66" charset="0"/>
              </a:rPr>
            </a:br>
            <a:endParaRPr lang="tr-TR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1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0"/>
            <a:ext cx="8064500" cy="6309320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15875" y="115888"/>
            <a:ext cx="8064500" cy="698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tr-TR" altLang="tr-TR" sz="2800" dirty="0" smtClean="0">
                <a:solidFill>
                  <a:srgbClr val="FF3300"/>
                </a:solidFill>
              </a:rPr>
              <a:t>!V. </a:t>
            </a:r>
            <a:r>
              <a:rPr lang="tr-TR" altLang="tr-TR" sz="2800" dirty="0" smtClean="0"/>
              <a:t>Çocuklarınızı </a:t>
            </a:r>
            <a:r>
              <a:rPr lang="tr-TR" altLang="tr-TR" sz="2800" dirty="0"/>
              <a:t>yaptıkları herhangi bir hatadan dolayı cezalandırmadan önce dinleyin ve yaptığı </a:t>
            </a:r>
            <a:r>
              <a:rPr lang="tr-TR" altLang="tr-TR" sz="2800" dirty="0">
                <a:solidFill>
                  <a:srgbClr val="FF3300"/>
                </a:solidFill>
              </a:rPr>
              <a:t>hatalı davranışın niçin hatalı olduğunu,</a:t>
            </a:r>
            <a:r>
              <a:rPr lang="tr-TR" altLang="tr-TR" sz="2800" dirty="0"/>
              <a:t> kendisine ve ailesine zararlarını anlatın yoksa çocuğunuz bunu bilemez.</a:t>
            </a:r>
          </a:p>
          <a:p>
            <a:pPr eaLnBrk="1" hangingPunct="1"/>
            <a:endParaRPr lang="tr-TR" altLang="tr-TR" sz="2800" dirty="0"/>
          </a:p>
          <a:p>
            <a:pPr eaLnBrk="1" hangingPunct="1"/>
            <a:endParaRPr lang="tr-TR" altLang="tr-TR" sz="2800" dirty="0"/>
          </a:p>
          <a:p>
            <a:pPr eaLnBrk="1" hangingPunct="1"/>
            <a:endParaRPr lang="tr-TR" altLang="tr-TR" sz="2800" dirty="0"/>
          </a:p>
          <a:p>
            <a:pPr eaLnBrk="1" hangingPunct="1"/>
            <a:endParaRPr lang="tr-TR" altLang="tr-TR" sz="2800" dirty="0"/>
          </a:p>
          <a:p>
            <a:pPr eaLnBrk="1" hangingPunct="1"/>
            <a:endParaRPr lang="tr-TR" altLang="tr-TR" sz="2800" dirty="0"/>
          </a:p>
          <a:p>
            <a:pPr eaLnBrk="1" hangingPunct="1"/>
            <a:r>
              <a:rPr lang="tr-TR" altLang="tr-TR" sz="2800" dirty="0" smtClean="0">
                <a:solidFill>
                  <a:srgbClr val="FF3300"/>
                </a:solidFill>
              </a:rPr>
              <a:t>V.</a:t>
            </a:r>
            <a:r>
              <a:rPr lang="tr-TR" altLang="tr-TR" sz="2800" dirty="0" smtClean="0"/>
              <a:t> </a:t>
            </a:r>
            <a:r>
              <a:rPr lang="tr-TR" altLang="tr-TR" sz="2800" dirty="0"/>
              <a:t>Çocuğunuza sevginizi sözel olarak ifade edin, ona sarılın, göz kontağı kurun, onu öpün. Çocuk kendisinin ailesi tarafından sevildiğini ve değer verildiğini bilmeli ve bunu yaşamalıdır </a:t>
            </a:r>
          </a:p>
          <a:p>
            <a:pPr eaLnBrk="1" hangingPunct="1"/>
            <a:endParaRPr lang="tr-TR" altLang="tr-TR" sz="2800" dirty="0"/>
          </a:p>
          <a:p>
            <a:pPr eaLnBrk="1" hangingPunct="1"/>
            <a:endParaRPr lang="tr-TR" altLang="tr-TR" sz="2800" dirty="0"/>
          </a:p>
        </p:txBody>
      </p:sp>
      <p:pic>
        <p:nvPicPr>
          <p:cNvPr id="34819" name="Picture 5" descr="MPj042776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2087004"/>
            <a:ext cx="2895724" cy="213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yusuf\Desktop\karikatu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467544" y="548680"/>
            <a:ext cx="7726362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tr-TR" altLang="tr-TR" sz="2800" dirty="0" smtClean="0">
                <a:solidFill>
                  <a:srgbClr val="FF3300"/>
                </a:solidFill>
              </a:rPr>
              <a:t>V!. </a:t>
            </a:r>
            <a:r>
              <a:rPr lang="tr-TR" altLang="tr-TR" sz="2800" dirty="0" smtClean="0"/>
              <a:t>Çocuklarınıza </a:t>
            </a:r>
            <a:r>
              <a:rPr lang="tr-TR" altLang="tr-TR" sz="2800" dirty="0"/>
              <a:t>bir insan olarak, yaptıklarıyla, yaşantılarıyla değerli olduğunu, önemli olduğunu belli edin. </a:t>
            </a:r>
          </a:p>
        </p:txBody>
      </p:sp>
      <p:pic>
        <p:nvPicPr>
          <p:cNvPr id="36867" name="Picture 5" descr="A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60847"/>
            <a:ext cx="2886075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827088" y="146050"/>
            <a:ext cx="7129462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tr-TR" altLang="tr-TR" sz="2800" dirty="0" smtClean="0">
                <a:solidFill>
                  <a:srgbClr val="FF3300"/>
                </a:solidFill>
              </a:rPr>
              <a:t>V!!. </a:t>
            </a:r>
            <a:r>
              <a:rPr lang="tr-TR" altLang="tr-TR" sz="2800" dirty="0" smtClean="0"/>
              <a:t>Çocuklarınızı </a:t>
            </a:r>
            <a:r>
              <a:rPr lang="tr-TR" altLang="tr-TR" sz="2800" dirty="0">
                <a:solidFill>
                  <a:srgbClr val="FF3300"/>
                </a:solidFill>
              </a:rPr>
              <a:t>asla başkalarıyla kıyaslamayın.</a:t>
            </a:r>
            <a:r>
              <a:rPr lang="tr-TR" altLang="tr-TR" sz="2800" dirty="0">
                <a:solidFill>
                  <a:srgbClr val="FF3300"/>
                </a:solidFill>
                <a:latin typeface="Arial" panose="020B0604020202020204" pitchFamily="34" charset="0"/>
              </a:rPr>
              <a:t>.!!!</a:t>
            </a:r>
            <a:r>
              <a:rPr lang="tr-TR" altLang="tr-TR" sz="2800" dirty="0"/>
              <a:t> Kardeşi, arkadaşı, akraba çocukları ile kıyaslanan çocuk hiçbir gelişme kaydedemeyeceği gibi </a:t>
            </a:r>
            <a:r>
              <a:rPr lang="tr-TR" altLang="tr-TR" sz="2800" dirty="0">
                <a:solidFill>
                  <a:srgbClr val="FF3300"/>
                </a:solidFill>
              </a:rPr>
              <a:t>onlara karşı düşmanlık duyguları</a:t>
            </a:r>
            <a:r>
              <a:rPr lang="tr-TR" altLang="tr-TR" sz="2800" dirty="0"/>
              <a:t> geliştirir. </a:t>
            </a:r>
            <a:r>
              <a:rPr lang="tr-TR" altLang="tr-TR" sz="2800" u="sng" dirty="0"/>
              <a:t>Kendine olan güveni sarsılır ve kendini değersiz hissetmeye başlar </a:t>
            </a:r>
          </a:p>
        </p:txBody>
      </p:sp>
      <p:pic>
        <p:nvPicPr>
          <p:cNvPr id="37891" name="Picture 5" descr="MPj042782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27388"/>
            <a:ext cx="4358910" cy="300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575401" y="12177"/>
            <a:ext cx="8569325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tr-TR" altLang="tr-TR" sz="2800" dirty="0" smtClean="0">
                <a:solidFill>
                  <a:srgbClr val="FF3300"/>
                </a:solidFill>
              </a:rPr>
              <a:t>V!!!. </a:t>
            </a:r>
            <a:r>
              <a:rPr lang="tr-TR" altLang="tr-TR" sz="2800" dirty="0"/>
              <a:t>Çocuklarınızın herhangi bir davranışını değerlendirmede; tepkide bulunmadan önce, </a:t>
            </a:r>
            <a:r>
              <a:rPr lang="tr-TR" altLang="tr-TR" sz="2800" dirty="0">
                <a:solidFill>
                  <a:srgbClr val="FF3300"/>
                </a:solidFill>
              </a:rPr>
              <a:t>kendinizi onun yerine koyarak onun</a:t>
            </a:r>
            <a:r>
              <a:rPr lang="tr-TR" altLang="tr-TR" sz="2800" dirty="0"/>
              <a:t> yaşındaki birinin ihtiyaç ve düşüncelerini anlamaya çalışarak davranışını değerlendirin. </a:t>
            </a:r>
            <a:endParaRPr lang="tr-TR" altLang="tr-TR" sz="2800" dirty="0" smtClean="0"/>
          </a:p>
          <a:p>
            <a:pPr eaLnBrk="1" hangingPunct="1"/>
            <a:r>
              <a:rPr lang="tr-TR" altLang="tr-TR" sz="2800" dirty="0" smtClean="0"/>
              <a:t>Bu </a:t>
            </a:r>
            <a:r>
              <a:rPr lang="tr-TR" altLang="tr-TR" sz="2800" dirty="0"/>
              <a:t>tutum </a:t>
            </a:r>
            <a:r>
              <a:rPr lang="tr-TR" altLang="tr-TR" sz="2800" dirty="0">
                <a:solidFill>
                  <a:srgbClr val="FF3300"/>
                </a:solidFill>
              </a:rPr>
              <a:t>hem onu daha iyi anlamanızı,</a:t>
            </a:r>
            <a:r>
              <a:rPr lang="tr-TR" altLang="tr-TR" sz="2800" dirty="0"/>
              <a:t> hem de bazı olumsuz davranışlara yönelmemenizi sağlar. </a:t>
            </a:r>
          </a:p>
        </p:txBody>
      </p:sp>
      <p:pic>
        <p:nvPicPr>
          <p:cNvPr id="38915" name="Picture 5" descr="051ci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913" y="3093515"/>
            <a:ext cx="5448300" cy="296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tr-TR" altLang="tr-TR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Çocuklarınıza İyi Model Olun..!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8840"/>
            <a:ext cx="8686800" cy="4525963"/>
          </a:xfrm>
        </p:spPr>
        <p:txBody>
          <a:bodyPr>
            <a:normAutofit/>
          </a:bodyPr>
          <a:lstStyle/>
          <a:p>
            <a:r>
              <a:rPr lang="tr-TR" altLang="tr-TR" sz="3000" dirty="0" smtClean="0">
                <a:latin typeface="Comic Sans MS" panose="030F0702030302020204" pitchFamily="66" charset="0"/>
              </a:rPr>
              <a:t>Unutmayın ki, çocuklarınız söylediklerinizden çok sizin </a:t>
            </a:r>
            <a:r>
              <a:rPr lang="tr-TR" altLang="tr-TR" sz="3000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yaptıklarınıza</a:t>
            </a:r>
            <a:r>
              <a:rPr lang="tr-TR" altLang="tr-TR" sz="3000" dirty="0" smtClean="0">
                <a:latin typeface="Comic Sans MS" panose="030F0702030302020204" pitchFamily="66" charset="0"/>
              </a:rPr>
              <a:t> ve </a:t>
            </a:r>
            <a:r>
              <a:rPr lang="tr-TR" altLang="tr-TR" sz="3000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davranışlarınıza </a:t>
            </a:r>
            <a:r>
              <a:rPr lang="tr-TR" altLang="tr-TR" sz="3000" dirty="0" smtClean="0">
                <a:latin typeface="Comic Sans MS" panose="030F0702030302020204" pitchFamily="66" charset="0"/>
              </a:rPr>
              <a:t>odaklanırlar.</a:t>
            </a:r>
          </a:p>
          <a:p>
            <a:endParaRPr lang="tr-TR" altLang="tr-TR" sz="3000" dirty="0" smtClean="0">
              <a:latin typeface="Comic Sans MS" panose="030F0702030302020204" pitchFamily="66" charset="0"/>
            </a:endParaRPr>
          </a:p>
          <a:p>
            <a:r>
              <a:rPr lang="tr-TR" altLang="tr-TR" sz="3000" dirty="0" smtClean="0">
                <a:latin typeface="Comic Sans MS" panose="030F0702030302020204" pitchFamily="66" charset="0"/>
              </a:rPr>
              <a:t>Ve buna göre de </a:t>
            </a:r>
            <a:r>
              <a:rPr lang="tr-TR" altLang="tr-TR" sz="3000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davranırlar…!</a:t>
            </a:r>
          </a:p>
          <a:p>
            <a:endParaRPr lang="tr-TR" altLang="tr-TR" sz="3000" dirty="0" smtClean="0">
              <a:latin typeface="Comic Sans MS" panose="030F0702030302020204" pitchFamily="66" charset="0"/>
            </a:endParaRPr>
          </a:p>
          <a:p>
            <a:endParaRPr lang="tr-TR" altLang="tr-TR" sz="3000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2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168" y="274638"/>
            <a:ext cx="4135664" cy="5851525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782763"/>
            <a:ext cx="2905125" cy="4286250"/>
          </a:xfr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552" y="1916831"/>
            <a:ext cx="4894263" cy="432048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tr-TR" altLang="tr-TR" sz="3000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Gelişim evrelerinin getirdiği</a:t>
            </a:r>
            <a:r>
              <a:rPr lang="tr-TR" altLang="tr-TR" sz="3000" dirty="0" smtClean="0">
                <a:latin typeface="Comic Sans MS" panose="030F0702030302020204" pitchFamily="66" charset="0"/>
              </a:rPr>
              <a:t> doğal zorluklara</a:t>
            </a:r>
            <a:r>
              <a:rPr lang="tr-TR" altLang="tr-TR" sz="3000" dirty="0" smtClean="0"/>
              <a:t>,</a:t>
            </a:r>
            <a:r>
              <a:rPr lang="tr-TR" altLang="tr-TR" sz="30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3000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yakın çevreninin</a:t>
            </a:r>
            <a:r>
              <a:rPr lang="tr-TR" altLang="tr-TR" sz="3000" dirty="0" smtClean="0">
                <a:latin typeface="Comic Sans MS" panose="030F0702030302020204" pitchFamily="66" charset="0"/>
              </a:rPr>
              <a:t> olumsuz etkileri katıldığında çocukta bunlara tepki olarak çoğunlukla davranış bozuklukları görülebilir.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3000" dirty="0" smtClean="0">
                <a:latin typeface="Comic Sans MS" panose="030F0702030302020204" pitchFamily="66" charset="0"/>
              </a:rPr>
              <a:t>Bu olumsuz davranışların kontrolüne </a:t>
            </a:r>
            <a:r>
              <a:rPr lang="tr-TR" altLang="tr-TR" sz="3000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DAVRANIŞ YÖNETİMİ</a:t>
            </a:r>
            <a:r>
              <a:rPr lang="tr-TR" altLang="tr-TR" sz="3000" dirty="0" smtClean="0">
                <a:latin typeface="Comic Sans MS" panose="030F0702030302020204" pitchFamily="66" charset="0"/>
              </a:rPr>
              <a:t> denir.</a:t>
            </a:r>
          </a:p>
          <a:p>
            <a:pPr eaLnBrk="1" hangingPunct="1">
              <a:lnSpc>
                <a:spcPct val="90000"/>
              </a:lnSpc>
            </a:pPr>
            <a:endParaRPr lang="tr-TR" altLang="tr-TR" dirty="0" smtClean="0"/>
          </a:p>
        </p:txBody>
      </p:sp>
      <p:sp>
        <p:nvSpPr>
          <p:cNvPr id="2" name="Dikdörtgen 1"/>
          <p:cNvSpPr/>
          <p:nvPr/>
        </p:nvSpPr>
        <p:spPr>
          <a:xfrm>
            <a:off x="683568" y="764704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3200" dirty="0">
                <a:solidFill>
                  <a:srgbClr val="FF3300"/>
                </a:solidFill>
              </a:rPr>
              <a:t>ÇOCUKLARDA DAVRANIŞ YÖNETİMİ</a:t>
            </a:r>
            <a:endParaRPr lang="tr-TR" sz="32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ChangeArrowheads="1"/>
          </p:cNvSpPr>
          <p:nvPr/>
        </p:nvSpPr>
        <p:spPr bwMode="auto">
          <a:xfrm>
            <a:off x="323441" y="2703112"/>
            <a:ext cx="7993062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tr-TR" altLang="tr-TR" sz="2800" dirty="0" smtClean="0">
                <a:solidFill>
                  <a:srgbClr val="FF3300"/>
                </a:solidFill>
              </a:rPr>
              <a:t>!X. </a:t>
            </a:r>
            <a:r>
              <a:rPr lang="tr-TR" altLang="tr-TR" sz="2800" dirty="0">
                <a:solidFill>
                  <a:srgbClr val="FF3300"/>
                </a:solidFill>
              </a:rPr>
              <a:t>Çocuklarınızı başkaları ile değil kendileri ile yarıştırın.</a:t>
            </a:r>
            <a:r>
              <a:rPr lang="tr-TR" altLang="tr-TR" sz="2800" dirty="0"/>
              <a:t> </a:t>
            </a:r>
            <a:endParaRPr lang="tr-TR" altLang="tr-TR" sz="2800" dirty="0" smtClean="0"/>
          </a:p>
          <a:p>
            <a:pPr eaLnBrk="1" hangingPunct="1"/>
            <a:r>
              <a:rPr lang="tr-TR" altLang="tr-TR" sz="2800" dirty="0" smtClean="0"/>
              <a:t>Başkaları </a:t>
            </a:r>
            <a:r>
              <a:rPr lang="tr-TR" altLang="tr-TR" sz="2800" dirty="0"/>
              <a:t>ile paylaşmayı, dostluğu ve kardeşliği öğretin. </a:t>
            </a:r>
            <a:endParaRPr lang="tr-TR" altLang="tr-TR" sz="2800" dirty="0" smtClean="0"/>
          </a:p>
          <a:p>
            <a:pPr eaLnBrk="1" hangingPunct="1"/>
            <a:r>
              <a:rPr lang="tr-TR" altLang="tr-TR" sz="2800" dirty="0" smtClean="0"/>
              <a:t>Kendisi </a:t>
            </a:r>
            <a:r>
              <a:rPr lang="tr-TR" altLang="tr-TR" sz="2800" dirty="0"/>
              <a:t>ile yarışan çocuk başarıyı yakalar ve her zaman kazanır. </a:t>
            </a:r>
            <a:endParaRPr lang="tr-TR" altLang="tr-TR" sz="2800" dirty="0" smtClean="0"/>
          </a:p>
          <a:p>
            <a:pPr eaLnBrk="1" hangingPunct="1"/>
            <a:r>
              <a:rPr lang="tr-TR" altLang="tr-TR" sz="2800" dirty="0" smtClean="0"/>
              <a:t>Başkası </a:t>
            </a:r>
            <a:r>
              <a:rPr lang="tr-TR" altLang="tr-TR" sz="2800" dirty="0"/>
              <a:t>ile yarışan çocuk kıskanmayı ve bencilliği öğrenir.  </a:t>
            </a:r>
          </a:p>
        </p:txBody>
      </p:sp>
      <p:pic>
        <p:nvPicPr>
          <p:cNvPr id="41987" name="Picture 6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1"/>
            <a:ext cx="4824536" cy="270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395536" y="116632"/>
            <a:ext cx="813752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tr-TR" altLang="tr-TR" dirty="0" smtClean="0">
                <a:solidFill>
                  <a:srgbClr val="FF3300"/>
                </a:solidFill>
              </a:rPr>
              <a:t>X. </a:t>
            </a:r>
            <a:r>
              <a:rPr lang="tr-TR" altLang="tr-TR" dirty="0" smtClean="0"/>
              <a:t>Şunu </a:t>
            </a:r>
            <a:r>
              <a:rPr lang="tr-TR" altLang="tr-TR" dirty="0"/>
              <a:t>hiçbir zaman unutmayınız; </a:t>
            </a:r>
            <a:r>
              <a:rPr lang="tr-TR" altLang="tr-TR" dirty="0">
                <a:solidFill>
                  <a:srgbClr val="FF3300"/>
                </a:solidFill>
              </a:rPr>
              <a:t>çocuğunuz sizden farklı bir insandır</a:t>
            </a:r>
            <a:r>
              <a:rPr lang="tr-TR" altLang="tr-TR" dirty="0"/>
              <a:t>. </a:t>
            </a:r>
            <a:endParaRPr lang="tr-TR" altLang="tr-TR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tr-TR" altLang="tr-TR" dirty="0" smtClean="0"/>
              <a:t>Onun </a:t>
            </a:r>
            <a:r>
              <a:rPr lang="tr-TR" altLang="tr-TR" dirty="0"/>
              <a:t>farklı duygu, düşünce, yetenek, ilgi ve ihtiyaçları vardır. </a:t>
            </a:r>
            <a:endParaRPr lang="tr-TR" altLang="tr-TR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tr-TR" altLang="tr-TR" dirty="0" smtClean="0"/>
              <a:t>O </a:t>
            </a:r>
            <a:r>
              <a:rPr lang="tr-TR" altLang="tr-TR" dirty="0"/>
              <a:t>sürekli değişme ve gelişme içindedir. </a:t>
            </a:r>
            <a:endParaRPr lang="tr-TR" altLang="tr-TR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tr-TR" altLang="tr-TR" dirty="0" smtClean="0"/>
              <a:t>Buna </a:t>
            </a:r>
            <a:r>
              <a:rPr lang="tr-TR" altLang="tr-TR" dirty="0"/>
              <a:t>bağlı olarak da farklı ihtiyaçları vardır</a:t>
            </a:r>
            <a:r>
              <a:rPr lang="tr-TR" altLang="tr-TR" dirty="0" smtClean="0"/>
              <a:t>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tr-TR" altLang="tr-TR" dirty="0" smtClean="0">
                <a:solidFill>
                  <a:srgbClr val="FF3300"/>
                </a:solidFill>
              </a:rPr>
              <a:t>Bizler </a:t>
            </a:r>
            <a:r>
              <a:rPr lang="tr-TR" altLang="tr-TR" dirty="0">
                <a:solidFill>
                  <a:srgbClr val="FF3300"/>
                </a:solidFill>
              </a:rPr>
              <a:t>gibi düşünemez ve davranamaz…</a:t>
            </a:r>
            <a:endParaRPr lang="tr-TR" altLang="tr-TR" dirty="0">
              <a:latin typeface="Arial" panose="020B0604020202020204" pitchFamily="34" charset="0"/>
            </a:endParaRPr>
          </a:p>
        </p:txBody>
      </p:sp>
      <p:pic>
        <p:nvPicPr>
          <p:cNvPr id="43011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2794288"/>
            <a:ext cx="360040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323850" y="4149725"/>
            <a:ext cx="83518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tr-TR" altLang="tr-TR" sz="2800" b="1" dirty="0">
                <a:solidFill>
                  <a:srgbClr val="FF3300"/>
                </a:solidFill>
              </a:rPr>
              <a:t>ÇOCUKLAR GELECEĞİMİZDİR.</a:t>
            </a:r>
          </a:p>
          <a:p>
            <a:pPr eaLnBrk="1" hangingPunct="1"/>
            <a:r>
              <a:rPr lang="tr-TR" altLang="tr-TR" sz="2800" b="1" dirty="0">
                <a:solidFill>
                  <a:srgbClr val="FF3300"/>
                </a:solidFill>
              </a:rPr>
              <a:t>                  HEP BERABER                                                                                                                                                 </a:t>
            </a:r>
          </a:p>
          <a:p>
            <a:pPr eaLnBrk="1" hangingPunct="1"/>
            <a:r>
              <a:rPr lang="tr-TR" altLang="tr-TR" sz="2800" b="1" dirty="0">
                <a:solidFill>
                  <a:srgbClr val="FF3300"/>
                </a:solidFill>
              </a:rPr>
              <a:t>                       GELECEĞMİZE </a:t>
            </a:r>
          </a:p>
          <a:p>
            <a:pPr eaLnBrk="1" hangingPunct="1"/>
            <a:r>
              <a:rPr lang="tr-TR" altLang="tr-TR" sz="2800" b="1" dirty="0">
                <a:solidFill>
                  <a:srgbClr val="FF3300"/>
                </a:solidFill>
              </a:rPr>
              <a:t>                            SAHİP ÇIKALIM </a:t>
            </a:r>
            <a:r>
              <a:rPr lang="tr-TR" altLang="tr-TR" sz="2800" b="1" dirty="0">
                <a:solidFill>
                  <a:srgbClr val="FF6699"/>
                </a:solidFill>
              </a:rPr>
              <a:t>                                                                             </a:t>
            </a:r>
          </a:p>
        </p:txBody>
      </p:sp>
      <p:pic>
        <p:nvPicPr>
          <p:cNvPr id="44035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4327" y="332656"/>
            <a:ext cx="4035905" cy="325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8424936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altLang="tr-TR" sz="4000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SUNUM BİTMİŞTİR KATILIMIZIN VE DİNLEDİĞİNİZ İÇİN TEŞEKKÜRLER</a:t>
            </a:r>
          </a:p>
        </p:txBody>
      </p:sp>
      <p:pic>
        <p:nvPicPr>
          <p:cNvPr id="45059" name="Picture 5" descr="http://t3.gstatic.com/images?q=tbn:ANd9GcTQfsG8lKqa7UZjuw9UEDuwBsSrgtTImXlzdWDUTL1SYIRDgufJ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1772453"/>
            <a:ext cx="403244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-41956" y="5997406"/>
            <a:ext cx="930575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tr-TR" altLang="tr-TR" sz="1500" dirty="0" smtClean="0"/>
              <a:t>*Sunumdaki karikatürler Leyla </a:t>
            </a:r>
            <a:r>
              <a:rPr lang="tr-TR" altLang="tr-TR" sz="1500" dirty="0" err="1" smtClean="0"/>
              <a:t>Navaro’nun</a:t>
            </a:r>
            <a:r>
              <a:rPr lang="tr-TR" altLang="tr-TR" sz="1500" dirty="0" smtClean="0"/>
              <a:t> ‘</a:t>
            </a:r>
            <a:r>
              <a:rPr lang="tr-TR" altLang="tr-TR" sz="1500" dirty="0" smtClean="0">
                <a:solidFill>
                  <a:srgbClr val="FF3300"/>
                </a:solidFill>
              </a:rPr>
              <a:t>Gerçekten Beni Duyuyor Musun?’ </a:t>
            </a:r>
            <a:r>
              <a:rPr lang="tr-TR" altLang="tr-TR" sz="1500" dirty="0" smtClean="0"/>
              <a:t>adlı kitabından alınmıştır..</a:t>
            </a:r>
            <a:endParaRPr lang="tr-TR" altLang="tr-TR" sz="15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/>
          </p:nvPr>
        </p:nvSpPr>
        <p:spPr>
          <a:xfrm>
            <a:off x="323528" y="1772815"/>
            <a:ext cx="5328592" cy="4353347"/>
          </a:xfrm>
        </p:spPr>
        <p:txBody>
          <a:bodyPr/>
          <a:lstStyle/>
          <a:p>
            <a:pPr eaLnBrk="1" hangingPunct="1"/>
            <a:r>
              <a:rPr lang="tr-TR" altLang="tr-TR" sz="3400" dirty="0" smtClean="0">
                <a:latin typeface="Comic Sans MS" panose="030F0702030302020204" pitchFamily="66" charset="0"/>
              </a:rPr>
              <a:t>Örneğin, çocuk, sosyal-duygusal gelişimi gereği   yaşıtlarıyla oyun oynaması gereken bir yaşta, sürekli yalnız kaldıysa, ileride içine kapanık bir çocuk ve yetişkin olabilir….</a:t>
            </a:r>
          </a:p>
        </p:txBody>
      </p:sp>
      <p:pic>
        <p:nvPicPr>
          <p:cNvPr id="6147" name="Picture 3" descr="5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8175" y="1772815"/>
            <a:ext cx="3425825" cy="3888433"/>
          </a:xfrm>
          <a:noFill/>
        </p:spPr>
      </p:pic>
      <p:sp>
        <p:nvSpPr>
          <p:cNvPr id="4" name="Dikdörtgen 3"/>
          <p:cNvSpPr/>
          <p:nvPr/>
        </p:nvSpPr>
        <p:spPr>
          <a:xfrm>
            <a:off x="827584" y="764704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3200" dirty="0">
                <a:solidFill>
                  <a:srgbClr val="FF3300"/>
                </a:solidFill>
              </a:rPr>
              <a:t>ÇOCUKLARDA DAVRANIŞ YÖNETİMİ</a:t>
            </a:r>
            <a:endParaRPr lang="tr-TR" sz="32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1414-2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330878"/>
            <a:ext cx="2232248" cy="3348372"/>
          </a:xfrm>
        </p:spPr>
      </p:pic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772816"/>
            <a:ext cx="5976664" cy="4464496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tr-TR" altLang="tr-TR" sz="2800" dirty="0" smtClean="0">
                <a:solidFill>
                  <a:srgbClr val="3333CC"/>
                </a:solidFill>
                <a:latin typeface="Comic Sans MS" panose="030F0702030302020204" pitchFamily="66" charset="0"/>
              </a:rPr>
              <a:t/>
            </a:r>
            <a:br>
              <a:rPr lang="tr-TR" altLang="tr-TR" sz="2800" dirty="0" smtClean="0">
                <a:solidFill>
                  <a:srgbClr val="3333CC"/>
                </a:solidFill>
                <a:latin typeface="Comic Sans MS" panose="030F0702030302020204" pitchFamily="66" charset="0"/>
              </a:rPr>
            </a:br>
            <a:r>
              <a:rPr lang="tr-TR" altLang="tr-TR" sz="3300" dirty="0" smtClean="0">
                <a:latin typeface="Comic Sans MS" panose="030F0702030302020204" pitchFamily="66" charset="0"/>
              </a:rPr>
              <a:t>Eğer yaptıkları bir davranış için </a:t>
            </a:r>
            <a:r>
              <a:rPr lang="tr-TR" altLang="tr-TR" sz="3300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ödüllendirilirlerse </a:t>
            </a:r>
            <a:r>
              <a:rPr lang="tr-TR" altLang="tr-TR" sz="3300" dirty="0" smtClean="0">
                <a:latin typeface="Comic Sans MS" panose="030F0702030302020204" pitchFamily="66" charset="0"/>
              </a:rPr>
              <a:t>çocuklar o davranışı tekrarlarlar. 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3300" dirty="0" smtClean="0">
                <a:latin typeface="Comic Sans MS" panose="030F0702030302020204" pitchFamily="66" charset="0"/>
              </a:rPr>
              <a:t>İstenen davranışlar sessizce oturmak veya oynamak, dağılan oyuncakları toplamak, veya kardeşle oyuncakları paylaşmak olabilir. 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3300" dirty="0" smtClean="0">
                <a:latin typeface="Comic Sans MS" panose="030F0702030302020204" pitchFamily="66" charset="0"/>
              </a:rPr>
              <a:t>Böyle sessizce yapılan şeylerin bazen hiç farkına bile varmayız. </a:t>
            </a:r>
            <a:br>
              <a:rPr lang="tr-TR" altLang="tr-TR" sz="3300" dirty="0" smtClean="0">
                <a:latin typeface="Comic Sans MS" panose="030F0702030302020204" pitchFamily="66" charset="0"/>
              </a:rPr>
            </a:br>
            <a:endParaRPr lang="tr-TR" altLang="tr-TR" sz="3300" dirty="0" smtClean="0">
              <a:latin typeface="Comic Sans MS" panose="030F0702030302020204" pitchFamily="66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619672" y="476672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b="1" dirty="0">
                <a:solidFill>
                  <a:srgbClr val="FF3300"/>
                </a:solidFill>
              </a:rPr>
              <a:t>ÇOCUĞUNUZDA İSTEDİĞİNİZ DAVRANIŞI NASIL ARTTIRIRSINIZ?</a:t>
            </a:r>
            <a:r>
              <a:rPr lang="tr-TR" altLang="tr-TR" dirty="0">
                <a:solidFill>
                  <a:srgbClr val="FF3300"/>
                </a:solidFill>
              </a:rPr>
              <a:t/>
            </a:r>
            <a:br>
              <a:rPr lang="tr-TR" altLang="tr-TR" dirty="0">
                <a:solidFill>
                  <a:srgbClr val="FF3300"/>
                </a:solidFill>
              </a:rPr>
            </a:b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1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8604448" cy="6112173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/>
          </p:nvPr>
        </p:nvSpPr>
        <p:spPr>
          <a:xfrm>
            <a:off x="323528" y="1844824"/>
            <a:ext cx="5652120" cy="4306490"/>
          </a:xfrm>
        </p:spPr>
        <p:txBody>
          <a:bodyPr>
            <a:noAutofit/>
          </a:bodyPr>
          <a:lstStyle/>
          <a:p>
            <a:pPr marL="514350" indent="-514350" eaLnBrk="1" hangingPunct="1">
              <a:buAutoNum type="alphaLcParenR"/>
            </a:pPr>
            <a:r>
              <a:rPr lang="tr-TR" altLang="tr-TR" sz="2650" dirty="0" smtClean="0">
                <a:latin typeface="Comic Sans MS" panose="030F0702030302020204" pitchFamily="66" charset="0"/>
              </a:rPr>
              <a:t>Överek,</a:t>
            </a:r>
            <a:br>
              <a:rPr lang="tr-TR" altLang="tr-TR" sz="2650" dirty="0" smtClean="0">
                <a:latin typeface="Comic Sans MS" panose="030F0702030302020204" pitchFamily="66" charset="0"/>
              </a:rPr>
            </a:br>
            <a:endParaRPr lang="tr-TR" altLang="tr-TR" sz="2650" b="1" dirty="0" smtClean="0">
              <a:latin typeface="Comic Sans MS" panose="030F0702030302020204" pitchFamily="66" charset="0"/>
            </a:endParaRPr>
          </a:p>
          <a:p>
            <a:pPr marL="514350" indent="-514350" eaLnBrk="1" hangingPunct="1">
              <a:buAutoNum type="alphaLcParenR"/>
            </a:pPr>
            <a:r>
              <a:rPr lang="tr-TR" altLang="tr-TR" sz="2650" dirty="0" smtClean="0">
                <a:latin typeface="Comic Sans MS" panose="030F0702030302020204" pitchFamily="66" charset="0"/>
              </a:rPr>
              <a:t>Gülümseyerek, sarılarak, öperek,</a:t>
            </a:r>
            <a:br>
              <a:rPr lang="tr-TR" altLang="tr-TR" sz="2650" dirty="0" smtClean="0">
                <a:latin typeface="Comic Sans MS" panose="030F0702030302020204" pitchFamily="66" charset="0"/>
              </a:rPr>
            </a:br>
            <a:endParaRPr lang="tr-TR" altLang="tr-TR" sz="2650" b="1" dirty="0" smtClean="0">
              <a:latin typeface="Comic Sans MS" panose="030F0702030302020204" pitchFamily="66" charset="0"/>
            </a:endParaRPr>
          </a:p>
          <a:p>
            <a:pPr marL="514350" indent="-514350" eaLnBrk="1" hangingPunct="1">
              <a:buAutoNum type="alphaLcParenR"/>
            </a:pPr>
            <a:r>
              <a:rPr lang="tr-TR" altLang="tr-TR" sz="2650" dirty="0" smtClean="0">
                <a:latin typeface="Comic Sans MS" panose="030F0702030302020204" pitchFamily="66" charset="0"/>
              </a:rPr>
              <a:t>Sevdiği bir işi yaparak (örneğin bir öykü okuyarak, </a:t>
            </a:r>
            <a:r>
              <a:rPr lang="tr-TR" altLang="tr-TR" sz="2650" dirty="0" err="1" smtClean="0">
                <a:latin typeface="Comic Sans MS" panose="030F0702030302020204" pitchFamily="66" charset="0"/>
              </a:rPr>
              <a:t>Tv</a:t>
            </a:r>
            <a:r>
              <a:rPr lang="tr-TR" altLang="tr-TR" sz="2650" dirty="0" smtClean="0">
                <a:latin typeface="Comic Sans MS" panose="030F0702030302020204" pitchFamily="66" charset="0"/>
              </a:rPr>
              <a:t>' de sevdiği bir programı izlemesine izin vererek, parka götürerek gibi.),</a:t>
            </a:r>
          </a:p>
          <a:p>
            <a:pPr marL="514350" indent="-514350" eaLnBrk="1" hangingPunct="1">
              <a:buAutoNum type="alphaLcParenR"/>
            </a:pPr>
            <a:r>
              <a:rPr lang="tr-TR" altLang="tr-TR" sz="2650" dirty="0" smtClean="0">
                <a:latin typeface="Comic Sans MS" panose="030F0702030302020204" pitchFamily="66" charset="0"/>
              </a:rPr>
              <a:t>Küçük bir hediye vererek (Örneğin bir tane çikolata gibi),</a:t>
            </a:r>
            <a:br>
              <a:rPr lang="tr-TR" altLang="tr-TR" sz="2650" dirty="0" smtClean="0">
                <a:latin typeface="Comic Sans MS" panose="030F0702030302020204" pitchFamily="66" charset="0"/>
              </a:rPr>
            </a:br>
            <a:endParaRPr lang="tr-TR" altLang="tr-TR" sz="2650" dirty="0" smtClean="0">
              <a:latin typeface="Comic Sans MS" panose="030F0702030302020204" pitchFamily="66" charset="0"/>
            </a:endParaRPr>
          </a:p>
        </p:txBody>
      </p:sp>
      <p:pic>
        <p:nvPicPr>
          <p:cNvPr id="9219" name="Picture 3" descr="[Resim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176" y="2090030"/>
            <a:ext cx="2820029" cy="3816077"/>
          </a:xfrm>
          <a:noFill/>
        </p:spPr>
      </p:pic>
      <p:sp>
        <p:nvSpPr>
          <p:cNvPr id="2" name="Dikdörtgen 1"/>
          <p:cNvSpPr/>
          <p:nvPr/>
        </p:nvSpPr>
        <p:spPr>
          <a:xfrm>
            <a:off x="1403648" y="64449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altLang="tr-TR" b="1" dirty="0">
                <a:solidFill>
                  <a:srgbClr val="FF3300"/>
                </a:solidFill>
              </a:rPr>
              <a:t>İstediğiniz davranışları nasıl arttırabilirsiniz?</a:t>
            </a:r>
            <a:r>
              <a:rPr lang="tr-TR" altLang="tr-TR" b="1" dirty="0"/>
              <a:t> </a:t>
            </a:r>
            <a:r>
              <a:rPr lang="tr-TR" altLang="tr-TR" dirty="0"/>
              <a:t/>
            </a:r>
            <a:br>
              <a:rPr lang="tr-TR" altLang="tr-TR" dirty="0"/>
            </a:b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>
              <a:defRPr/>
            </a:pPr>
            <a:endParaRPr lang="tr-TR" dirty="0" smtClean="0"/>
          </a:p>
          <a:p>
            <a:pPr algn="ctr">
              <a:defRPr/>
            </a:pPr>
            <a:r>
              <a:rPr lang="tr-TR" altLang="tr-TR" sz="3000" b="1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İstenilen  </a:t>
            </a:r>
            <a:r>
              <a:rPr lang="tr-TR" altLang="tr-TR" sz="3000" b="1" dirty="0">
                <a:solidFill>
                  <a:srgbClr val="FF3300"/>
                </a:solidFill>
                <a:latin typeface="Comic Sans MS" panose="030F0702030302020204" pitchFamily="66" charset="0"/>
              </a:rPr>
              <a:t>davranışları </a:t>
            </a:r>
            <a:r>
              <a:rPr lang="tr-TR" altLang="tr-TR" sz="3000" b="1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pekiştirin..</a:t>
            </a:r>
            <a:endParaRPr lang="tr-TR" altLang="tr-TR" sz="3000" dirty="0" smtClean="0">
              <a:latin typeface="Comic Sans MS" panose="030F0702030302020204" pitchFamily="66" charset="0"/>
            </a:endParaRPr>
          </a:p>
          <a:p>
            <a:pPr algn="ctr">
              <a:defRPr/>
            </a:pPr>
            <a:endParaRPr lang="tr-TR" dirty="0" smtClean="0"/>
          </a:p>
          <a:p>
            <a:pPr algn="ctr">
              <a:defRPr/>
            </a:pPr>
            <a:endParaRPr lang="tr-TR" dirty="0"/>
          </a:p>
          <a:p>
            <a:pPr marL="0" indent="0" algn="ctr">
              <a:buFontTx/>
              <a:buNone/>
              <a:defRPr/>
            </a:pPr>
            <a:r>
              <a:rPr lang="tr-TR" sz="2800" u="sng" dirty="0" smtClean="0">
                <a:latin typeface="Comic Sans MS" panose="030F0702030302020204" pitchFamily="66" charset="0"/>
              </a:rPr>
              <a:t>Olumlu davranışları </a:t>
            </a:r>
            <a:r>
              <a:rPr lang="tr-TR" sz="28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hemen,</a:t>
            </a:r>
            <a:r>
              <a:rPr lang="tr-TR" sz="2800" u="sng" dirty="0" smtClean="0">
                <a:latin typeface="Comic Sans MS" panose="030F0702030302020204" pitchFamily="66" charset="0"/>
              </a:rPr>
              <a:t> açık bir biçimde ve davranış iyice kazanılıncaya kadar her seferinde ödüllendirin.</a:t>
            </a:r>
            <a:endParaRPr lang="tr-TR" sz="2800" u="sng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380</TotalTime>
  <Words>886</Words>
  <Application>Microsoft Office PowerPoint</Application>
  <PresentationFormat>Ekran Gösterisi (4:3)</PresentationFormat>
  <Paragraphs>122</Paragraphs>
  <Slides>43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Comic Sans MS</vt:lpstr>
      <vt:lpstr>Geçmişe bakış</vt:lpstr>
      <vt:lpstr>PowerPoint Sunusu</vt:lpstr>
      <vt:lpstr>ÇOCUKLARDA DAVRANIŞ YÖNETİMİ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Çocuğunuza yaşına ve gelişimine uygun yapabileceği sorumluluklar verin ve bu davranışlarını hemen ödüllendirin.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UNUTMAYIN Kİ!!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Çocuklarınıza İyi Model Olun..!</vt:lpstr>
      <vt:lpstr>PowerPoint Sunusu</vt:lpstr>
      <vt:lpstr>PowerPoint Sunusu</vt:lpstr>
      <vt:lpstr>PowerPoint Sunusu</vt:lpstr>
      <vt:lpstr>PowerPoint Sunusu</vt:lpstr>
      <vt:lpstr>SUNUM BİTMİŞTİR KATILIMIZIN VE DİNLEDİĞİNİZ İÇİN TEŞEKKÜRLER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DAVRANIŞ YÖNETİMİ</dc:title>
  <dc:creator>OEM</dc:creator>
  <cp:lastModifiedBy>pc</cp:lastModifiedBy>
  <cp:revision>63</cp:revision>
  <dcterms:created xsi:type="dcterms:W3CDTF">2008-03-02T18:45:56Z</dcterms:created>
  <dcterms:modified xsi:type="dcterms:W3CDTF">2014-11-03T21:30:54Z</dcterms:modified>
</cp:coreProperties>
</file>